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2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941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206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509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927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401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4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983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89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321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F0923-88FA-410F-9A82-61FDDC9B1D6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F0270-B27E-4597-8002-61BEB6D7A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4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ETIKA SEBAGAI PENGUATAN HUKUM KESEHATAN </a:t>
            </a:r>
          </a:p>
          <a:p>
            <a:pPr marL="0" indent="0" algn="ctr">
              <a:buNone/>
            </a:pPr>
            <a:r>
              <a:rPr lang="en-US" b="1" dirty="0"/>
              <a:t>DALAM MEWUJUDKAN PELAYANAN KESEHATAN YANG BERMUTU SERTA PENEGAKKAN HUKUM YANG ADIL DAN BERMARTABAT</a:t>
            </a:r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dirty="0"/>
              <a:t>Oleh: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sz="2800" dirty="0"/>
              <a:t>Prof. Dr. dr. </a:t>
            </a:r>
            <a:r>
              <a:rPr lang="en-US" sz="2800" dirty="0" err="1"/>
              <a:t>Sutarno</a:t>
            </a:r>
            <a:r>
              <a:rPr lang="en-US" sz="2800" dirty="0"/>
              <a:t>, Sp. THT-KL, </a:t>
            </a:r>
            <a:r>
              <a:rPr lang="en-US" sz="2800" dirty="0" err="1"/>
              <a:t>Sp.KL</a:t>
            </a:r>
            <a:r>
              <a:rPr lang="en-US" sz="2800" dirty="0"/>
              <a:t>, SH, MH,CMC</a:t>
            </a:r>
          </a:p>
        </p:txBody>
      </p:sp>
    </p:spTree>
    <p:extLst>
      <p:ext uri="{BB962C8B-B14F-4D97-AF65-F5344CB8AC3E}">
        <p14:creationId xmlns:p14="http://schemas.microsoft.com/office/powerpoint/2010/main" val="171803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err="1"/>
              <a:t>Etika</a:t>
            </a:r>
            <a:endParaRPr lang="en-US" sz="4400" b="1" dirty="0"/>
          </a:p>
          <a:p>
            <a:pPr marL="0" indent="0" algn="ctr">
              <a:buNone/>
            </a:pPr>
            <a:endParaRPr lang="en-US" sz="4400" b="1" dirty="0"/>
          </a:p>
          <a:p>
            <a:pPr marL="0" indent="0" algn="ctr">
              <a:buNone/>
            </a:pP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yang </a:t>
            </a:r>
            <a:r>
              <a:rPr lang="en-US" dirty="0" err="1"/>
              <a:t>Bermutu</a:t>
            </a:r>
            <a:r>
              <a:rPr lang="en-US" dirty="0"/>
              <a:t> </a:t>
            </a:r>
          </a:p>
          <a:p>
            <a:pPr marL="0" indent="0" algn="ctr">
              <a:buNone/>
            </a:pP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 </a:t>
            </a:r>
          </a:p>
          <a:p>
            <a:pPr marL="0" indent="0" algn="ctr">
              <a:buNone/>
            </a:pPr>
            <a:r>
              <a:rPr lang="en-US" dirty="0"/>
              <a:t>(</a:t>
            </a:r>
            <a:r>
              <a:rPr lang="en-US" dirty="0" err="1"/>
              <a:t>Adil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Bermartabat</a:t>
            </a:r>
            <a:r>
              <a:rPr lang="en-US" dirty="0"/>
              <a:t>)</a:t>
            </a:r>
          </a:p>
        </p:txBody>
      </p:sp>
      <p:sp>
        <p:nvSpPr>
          <p:cNvPr id="4" name="Down Arrow 3"/>
          <p:cNvSpPr/>
          <p:nvPr/>
        </p:nvSpPr>
        <p:spPr>
          <a:xfrm>
            <a:off x="4300318" y="990600"/>
            <a:ext cx="484632" cy="7178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4289013" y="2514600"/>
            <a:ext cx="484632" cy="7178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216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0000"/>
                </a:solidFill>
              </a:rPr>
              <a:t>Earl Warren: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400" b="1" dirty="0"/>
              <a:t>In civilized life, </a:t>
            </a:r>
          </a:p>
          <a:p>
            <a:pPr marL="0" indent="0" algn="ctr">
              <a:buNone/>
            </a:pPr>
            <a:r>
              <a:rPr lang="en-US" sz="4400" b="1" dirty="0"/>
              <a:t>law floats in a sea of ethics.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339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TEORI  ETIKA</a:t>
            </a:r>
          </a:p>
          <a:p>
            <a:r>
              <a:rPr lang="en-US" dirty="0" err="1"/>
              <a:t>Keutamaan</a:t>
            </a:r>
            <a:endParaRPr lang="en-US" dirty="0"/>
          </a:p>
          <a:p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Kodrat</a:t>
            </a:r>
            <a:endParaRPr lang="en-US" dirty="0"/>
          </a:p>
          <a:p>
            <a:r>
              <a:rPr lang="en-US" dirty="0" err="1"/>
              <a:t>Utilitarianisme</a:t>
            </a:r>
            <a:endParaRPr lang="en-US" dirty="0"/>
          </a:p>
          <a:p>
            <a:r>
              <a:rPr lang="en-US" dirty="0" err="1"/>
              <a:t>Deontologi</a:t>
            </a:r>
            <a:endParaRPr lang="en-US" dirty="0"/>
          </a:p>
          <a:p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Hak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619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ETIKA KEUTAMAAN </a:t>
            </a:r>
          </a:p>
          <a:p>
            <a:r>
              <a:rPr lang="en-US" dirty="0" err="1"/>
              <a:t>Etika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, </a:t>
            </a:r>
            <a:r>
              <a:rPr lang="en-US" dirty="0" err="1"/>
              <a:t>artinya</a:t>
            </a:r>
            <a:r>
              <a:rPr lang="en-US" dirty="0"/>
              <a:t>, </a:t>
            </a:r>
            <a:r>
              <a:rPr lang="en-US" dirty="0" err="1"/>
              <a:t>karakter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yang </a:t>
            </a:r>
            <a:r>
              <a:rPr lang="en-US" dirty="0" err="1"/>
              <a:t>dimiliki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</a:t>
            </a:r>
          </a:p>
          <a:p>
            <a:r>
              <a:rPr lang="en-US" dirty="0" err="1"/>
              <a:t>Keutamaan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 (</a:t>
            </a:r>
            <a:r>
              <a:rPr lang="en-US" dirty="0" err="1"/>
              <a:t>tetap</a:t>
            </a:r>
            <a:r>
              <a:rPr lang="en-US" dirty="0"/>
              <a:t>),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moral.</a:t>
            </a:r>
          </a:p>
          <a:p>
            <a:r>
              <a:rPr lang="en-US" dirty="0" err="1"/>
              <a:t>Karakter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 </a:t>
            </a:r>
            <a:r>
              <a:rPr lang="en-US" dirty="0" err="1"/>
              <a:t>baik</a:t>
            </a:r>
            <a:endParaRPr lang="en-US" dirty="0"/>
          </a:p>
          <a:p>
            <a:r>
              <a:rPr lang="en-US" dirty="0"/>
              <a:t>“</a:t>
            </a:r>
            <a:r>
              <a:rPr lang="en-US" i="1" dirty="0"/>
              <a:t>Being</a:t>
            </a:r>
            <a:r>
              <a:rPr lang="en-US" dirty="0"/>
              <a:t>” </a:t>
            </a:r>
            <a:r>
              <a:rPr lang="en-US" dirty="0" err="1"/>
              <a:t>manusia</a:t>
            </a:r>
            <a:r>
              <a:rPr lang="en-US" dirty="0"/>
              <a:t>, </a:t>
            </a:r>
            <a:r>
              <a:rPr lang="en-US" dirty="0" err="1"/>
              <a:t>Bukan</a:t>
            </a:r>
            <a:r>
              <a:rPr lang="en-US" dirty="0"/>
              <a:t> “</a:t>
            </a:r>
            <a:r>
              <a:rPr lang="en-US" i="1" dirty="0"/>
              <a:t>doing</a:t>
            </a:r>
            <a:r>
              <a:rPr lang="en-US" dirty="0"/>
              <a:t>” </a:t>
            </a:r>
            <a:r>
              <a:rPr lang="en-US" dirty="0" err="1"/>
              <a:t>manusia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141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000" b="1" dirty="0" err="1"/>
              <a:t>Etika</a:t>
            </a:r>
            <a:r>
              <a:rPr lang="en-US" sz="4000" b="1" dirty="0"/>
              <a:t> </a:t>
            </a:r>
            <a:r>
              <a:rPr lang="en-US" sz="4000" b="1" dirty="0" err="1"/>
              <a:t>keutamaan</a:t>
            </a:r>
            <a:r>
              <a:rPr lang="en-US" sz="4000" b="1" dirty="0"/>
              <a:t> </a:t>
            </a:r>
            <a:r>
              <a:rPr lang="en-US" sz="4000" b="1" dirty="0" err="1"/>
              <a:t>profesi</a:t>
            </a:r>
            <a:r>
              <a:rPr lang="en-US" sz="4000" b="1" dirty="0"/>
              <a:t> </a:t>
            </a:r>
            <a:r>
              <a:rPr lang="en-US" sz="4000" b="1" dirty="0" err="1"/>
              <a:t>medis</a:t>
            </a:r>
            <a:r>
              <a:rPr lang="en-US" sz="4000" b="1" dirty="0"/>
              <a:t> </a:t>
            </a:r>
            <a:br>
              <a:rPr lang="en-US" sz="4000" b="1" dirty="0"/>
            </a:br>
            <a:r>
              <a:rPr lang="en-US" sz="2800" b="1" dirty="0"/>
              <a:t>(B. Brody </a:t>
            </a:r>
            <a:r>
              <a:rPr lang="en-US" sz="2800" b="1" dirty="0" err="1"/>
              <a:t>dan</a:t>
            </a:r>
            <a:r>
              <a:rPr lang="en-US" sz="2800" b="1" dirty="0"/>
              <a:t> H.T. </a:t>
            </a:r>
            <a:r>
              <a:rPr lang="en-US" sz="2800" b="1" dirty="0" err="1"/>
              <a:t>Engelhardt</a:t>
            </a:r>
            <a:r>
              <a:rPr lang="en-US" sz="2800" b="1" dirty="0"/>
              <a:t>) </a:t>
            </a:r>
            <a:br>
              <a:rPr lang="en-US" sz="2800" b="1" dirty="0"/>
            </a:br>
            <a:endParaRPr lang="en-US" sz="2800" b="1" dirty="0"/>
          </a:p>
          <a:p>
            <a:r>
              <a:rPr lang="en-US" dirty="0"/>
              <a:t>compassion,</a:t>
            </a:r>
          </a:p>
          <a:p>
            <a:r>
              <a:rPr lang="en-US" dirty="0"/>
              <a:t>courage, </a:t>
            </a:r>
          </a:p>
          <a:p>
            <a:r>
              <a:rPr lang="en-US" dirty="0"/>
              <a:t>honesty, </a:t>
            </a:r>
          </a:p>
          <a:p>
            <a:r>
              <a:rPr lang="en-US" dirty="0"/>
              <a:t>integrity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021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/>
              <a:t>Etika</a:t>
            </a:r>
            <a:r>
              <a:rPr lang="en-US" b="1" dirty="0"/>
              <a:t> </a:t>
            </a:r>
            <a:r>
              <a:rPr lang="en-US" b="1" dirty="0" err="1"/>
              <a:t>keutamaan</a:t>
            </a:r>
            <a:r>
              <a:rPr lang="en-US" b="1" dirty="0"/>
              <a:t> </a:t>
            </a:r>
            <a:r>
              <a:rPr lang="en-US" b="1" dirty="0" err="1"/>
              <a:t>profesi</a:t>
            </a:r>
            <a:r>
              <a:rPr lang="en-US" b="1" dirty="0"/>
              <a:t> </a:t>
            </a:r>
            <a:r>
              <a:rPr lang="en-US" b="1" dirty="0" err="1"/>
              <a:t>medis</a:t>
            </a:r>
            <a:endParaRPr lang="en-US" b="1" dirty="0"/>
          </a:p>
          <a:p>
            <a:pPr marL="0" indent="0">
              <a:buNone/>
            </a:pPr>
            <a:r>
              <a:rPr lang="en-US" sz="2800" dirty="0"/>
              <a:t>(T. Beauchamp </a:t>
            </a:r>
            <a:r>
              <a:rPr lang="en-US" sz="2800" dirty="0" err="1"/>
              <a:t>dan</a:t>
            </a:r>
            <a:r>
              <a:rPr lang="en-US" sz="2800" dirty="0"/>
              <a:t> J. Childress)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dirty="0"/>
              <a:t>Compassion (</a:t>
            </a:r>
            <a:r>
              <a:rPr lang="en-US" dirty="0" err="1"/>
              <a:t>kasih</a:t>
            </a:r>
            <a:r>
              <a:rPr lang="en-US" dirty="0"/>
              <a:t> </a:t>
            </a:r>
            <a:r>
              <a:rPr lang="en-US" dirty="0" err="1"/>
              <a:t>sayang</a:t>
            </a:r>
            <a:r>
              <a:rPr lang="en-US" dirty="0"/>
              <a:t>), </a:t>
            </a:r>
          </a:p>
          <a:p>
            <a:r>
              <a:rPr lang="en-US" dirty="0"/>
              <a:t>Discernment (</a:t>
            </a:r>
            <a:r>
              <a:rPr lang="en-US" dirty="0" err="1"/>
              <a:t>kearifan</a:t>
            </a:r>
            <a:r>
              <a:rPr lang="en-US" dirty="0"/>
              <a:t>), </a:t>
            </a:r>
          </a:p>
          <a:p>
            <a:r>
              <a:rPr lang="en-US" dirty="0"/>
              <a:t>Trustworthiness (</a:t>
            </a:r>
            <a:r>
              <a:rPr lang="en-US" dirty="0" err="1"/>
              <a:t>kepercayaan</a:t>
            </a:r>
            <a:r>
              <a:rPr lang="en-US" dirty="0"/>
              <a:t>), </a:t>
            </a:r>
          </a:p>
          <a:p>
            <a:r>
              <a:rPr lang="en-US" dirty="0"/>
              <a:t>Integrity (</a:t>
            </a:r>
            <a:r>
              <a:rPr lang="en-US" dirty="0" err="1"/>
              <a:t>integritas</a:t>
            </a:r>
            <a:r>
              <a:rPr lang="en-US" dirty="0"/>
              <a:t>), </a:t>
            </a:r>
          </a:p>
          <a:p>
            <a:r>
              <a:rPr lang="en-US" dirty="0"/>
              <a:t>Conscientiousness (</a:t>
            </a:r>
            <a:r>
              <a:rPr lang="en-US" dirty="0" err="1"/>
              <a:t>kehati-hatian</a:t>
            </a:r>
            <a:r>
              <a:rPr lang="en-US" dirty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933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E. Pellegrino </a:t>
            </a:r>
            <a:r>
              <a:rPr lang="en-US" b="1" dirty="0" err="1"/>
              <a:t>dan</a:t>
            </a:r>
            <a:r>
              <a:rPr lang="en-US" b="1" dirty="0"/>
              <a:t> D. </a:t>
            </a:r>
            <a:r>
              <a:rPr lang="en-US" b="1" dirty="0" err="1"/>
              <a:t>Thomasma</a:t>
            </a:r>
            <a:r>
              <a:rPr lang="en-US" b="1" dirty="0"/>
              <a:t> 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dirty="0"/>
              <a:t>fidelity to trust, </a:t>
            </a:r>
          </a:p>
          <a:p>
            <a:r>
              <a:rPr lang="en-US" dirty="0"/>
              <a:t>Compassion, </a:t>
            </a:r>
          </a:p>
          <a:p>
            <a:r>
              <a:rPr lang="en-US" dirty="0" err="1"/>
              <a:t>Phronesis</a:t>
            </a:r>
            <a:r>
              <a:rPr lang="en-US" dirty="0"/>
              <a:t>, </a:t>
            </a:r>
          </a:p>
          <a:p>
            <a:r>
              <a:rPr lang="en-US" dirty="0"/>
              <a:t>Justice, </a:t>
            </a:r>
          </a:p>
          <a:p>
            <a:r>
              <a:rPr lang="en-US" dirty="0"/>
              <a:t>fortitude, </a:t>
            </a:r>
          </a:p>
          <a:p>
            <a:r>
              <a:rPr lang="en-US" dirty="0"/>
              <a:t>temperance, </a:t>
            </a:r>
          </a:p>
          <a:p>
            <a:r>
              <a:rPr lang="en-US" dirty="0"/>
              <a:t>integrity, </a:t>
            </a:r>
          </a:p>
          <a:p>
            <a:r>
              <a:rPr lang="en-US" dirty="0"/>
              <a:t>self-effacement.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46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8991600" cy="6400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1. Fidelity to trust (</a:t>
            </a:r>
            <a:r>
              <a:rPr lang="en-US" b="1" dirty="0" err="1"/>
              <a:t>Kesetiaan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kepercayaan</a:t>
            </a:r>
            <a:r>
              <a:rPr lang="en-US" b="1" dirty="0"/>
              <a:t>)</a:t>
            </a:r>
          </a:p>
          <a:p>
            <a:r>
              <a:rPr lang="en-US" dirty="0" err="1"/>
              <a:t>Kepercayaan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terdalam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. </a:t>
            </a:r>
          </a:p>
          <a:p>
            <a:r>
              <a:rPr lang="en-US" dirty="0" err="1"/>
              <a:t>Pasien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pertolongan</a:t>
            </a:r>
            <a:r>
              <a:rPr lang="en-US" dirty="0"/>
              <a:t> </a:t>
            </a:r>
            <a:r>
              <a:rPr lang="en-US" dirty="0" err="1"/>
              <a:t>medis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keahlian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memecahkan</a:t>
            </a:r>
            <a:r>
              <a:rPr lang="en-US" dirty="0"/>
              <a:t> problem </a:t>
            </a:r>
            <a:r>
              <a:rPr lang="en-US" dirty="0" err="1"/>
              <a:t>kesehatan</a:t>
            </a:r>
            <a:r>
              <a:rPr lang="en-US" dirty="0"/>
              <a:t> yang </a:t>
            </a:r>
            <a:r>
              <a:rPr lang="en-US" dirty="0" err="1"/>
              <a:t>dihadapinya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2. Compassion (</a:t>
            </a:r>
            <a:r>
              <a:rPr lang="en-US" b="1" dirty="0" err="1"/>
              <a:t>Belas</a:t>
            </a:r>
            <a:r>
              <a:rPr lang="en-US" b="1" dirty="0"/>
              <a:t> </a:t>
            </a:r>
            <a:r>
              <a:rPr lang="en-US" b="1" dirty="0" err="1"/>
              <a:t>kasih</a:t>
            </a:r>
            <a:r>
              <a:rPr lang="en-US" b="1" dirty="0"/>
              <a:t>)</a:t>
            </a:r>
          </a:p>
          <a:p>
            <a:r>
              <a:rPr lang="en-US" dirty="0" err="1"/>
              <a:t>Belas</a:t>
            </a:r>
            <a:r>
              <a:rPr lang="en-US" dirty="0"/>
              <a:t> </a:t>
            </a:r>
            <a:r>
              <a:rPr lang="en-US" dirty="0" err="1"/>
              <a:t>kasih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rasa </a:t>
            </a:r>
            <a:r>
              <a:rPr lang="en-US" dirty="0" err="1"/>
              <a:t>peduli</a:t>
            </a:r>
            <a:r>
              <a:rPr lang="en-US" dirty="0"/>
              <a:t>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empati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simpati</a:t>
            </a:r>
            <a:r>
              <a:rPr lang="en-US" dirty="0"/>
              <a:t>,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dirasakan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869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 </a:t>
            </a:r>
            <a:r>
              <a:rPr lang="en-US" b="1" dirty="0" err="1"/>
              <a:t>Phronesis</a:t>
            </a:r>
            <a:r>
              <a:rPr lang="en-US" b="1" dirty="0"/>
              <a:t> (</a:t>
            </a:r>
            <a:r>
              <a:rPr lang="en-US" b="1" dirty="0" err="1"/>
              <a:t>Kebijaksanaan</a:t>
            </a:r>
            <a:r>
              <a:rPr lang="en-US" b="1" dirty="0"/>
              <a:t> </a:t>
            </a:r>
            <a:r>
              <a:rPr lang="en-US" b="1" dirty="0" err="1"/>
              <a:t>praktis</a:t>
            </a:r>
            <a:r>
              <a:rPr lang="en-US" b="1" dirty="0"/>
              <a:t>)</a:t>
            </a:r>
          </a:p>
          <a:p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 </a:t>
            </a:r>
            <a:r>
              <a:rPr lang="en-US" dirty="0" err="1"/>
              <a:t>phronesis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menerapkan</a:t>
            </a:r>
            <a:r>
              <a:rPr lang="en-US" dirty="0"/>
              <a:t> </a:t>
            </a:r>
            <a:r>
              <a:rPr lang="en-US" dirty="0" err="1"/>
              <a:t>prinsip-prinsip</a:t>
            </a:r>
            <a:r>
              <a:rPr lang="en-US" dirty="0"/>
              <a:t> </a:t>
            </a:r>
            <a:r>
              <a:rPr lang="en-US" dirty="0" err="1"/>
              <a:t>etis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apapun</a:t>
            </a:r>
            <a:r>
              <a:rPr lang="en-US" dirty="0"/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4. Justice (</a:t>
            </a:r>
            <a:r>
              <a:rPr lang="en-US" b="1" dirty="0" err="1"/>
              <a:t>Keadilan</a:t>
            </a:r>
            <a:r>
              <a:rPr lang="en-US" b="1" dirty="0"/>
              <a:t>)</a:t>
            </a:r>
          </a:p>
          <a:p>
            <a:r>
              <a:rPr lang="en-US" dirty="0" err="1"/>
              <a:t>Dokter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 </a:t>
            </a:r>
            <a:r>
              <a:rPr lang="en-US" dirty="0" err="1"/>
              <a:t>keadilan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bertanggungjawab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mengupayakan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yang </a:t>
            </a:r>
            <a:r>
              <a:rPr lang="en-US" dirty="0" err="1"/>
              <a:t>adil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orang </a:t>
            </a:r>
            <a:r>
              <a:rPr lang="en-US" dirty="0" err="1"/>
              <a:t>miskin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9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5. Fortitude (</a:t>
            </a:r>
            <a:r>
              <a:rPr lang="en-US" b="1" dirty="0" err="1"/>
              <a:t>Keberanian</a:t>
            </a:r>
            <a:r>
              <a:rPr lang="en-US" b="1" dirty="0"/>
              <a:t>)</a:t>
            </a:r>
          </a:p>
          <a:p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keberanian</a:t>
            </a:r>
            <a:r>
              <a:rPr lang="en-US" dirty="0"/>
              <a:t>, </a:t>
            </a:r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bahaya</a:t>
            </a:r>
            <a:r>
              <a:rPr lang="en-US" dirty="0"/>
              <a:t> </a:t>
            </a:r>
            <a:r>
              <a:rPr lang="en-US" dirty="0" err="1"/>
              <a:t>maut</a:t>
            </a:r>
            <a:r>
              <a:rPr lang="en-US" dirty="0"/>
              <a:t>. </a:t>
            </a:r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medis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punya</a:t>
            </a:r>
            <a:r>
              <a:rPr lang="en-US" dirty="0"/>
              <a:t> </a:t>
            </a:r>
            <a:r>
              <a:rPr lang="en-US" dirty="0" err="1"/>
              <a:t>keberanian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menolong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6. Temperance (</a:t>
            </a:r>
            <a:r>
              <a:rPr lang="en-US" b="1" dirty="0" err="1"/>
              <a:t>Pengendalian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)</a:t>
            </a:r>
          </a:p>
          <a:p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pengobatan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,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i="1" dirty="0"/>
              <a:t>overtreatment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i="1" dirty="0" err="1"/>
              <a:t>undertreatment</a:t>
            </a:r>
            <a:r>
              <a:rPr lang="en-US" dirty="0"/>
              <a:t>. </a:t>
            </a:r>
            <a:r>
              <a:rPr lang="en-US" dirty="0" err="1"/>
              <a:t>Pelayanannya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mengarah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kaya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mengabaikan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miskin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245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304800"/>
            <a:ext cx="8915400" cy="65532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/>
              <a:t>7. Integrity (</a:t>
            </a:r>
            <a:r>
              <a:rPr lang="en-US" b="1" dirty="0" err="1"/>
              <a:t>Integritas</a:t>
            </a:r>
            <a:r>
              <a:rPr lang="en-US" b="1" dirty="0"/>
              <a:t>)</a:t>
            </a:r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 </a:t>
            </a:r>
            <a:r>
              <a:rPr lang="en-US" dirty="0" err="1"/>
              <a:t>integritas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 </a:t>
            </a:r>
            <a:r>
              <a:rPr lang="en-US" dirty="0" err="1"/>
              <a:t>Integritas</a:t>
            </a:r>
            <a:r>
              <a:rPr lang="en-US" dirty="0"/>
              <a:t> moral </a:t>
            </a:r>
            <a:r>
              <a:rPr lang="en-US" dirty="0" err="1"/>
              <a:t>sejalan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integritas</a:t>
            </a:r>
            <a:r>
              <a:rPr lang="en-US" dirty="0"/>
              <a:t> professional,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dimensi</a:t>
            </a:r>
            <a:r>
              <a:rPr lang="en-US" dirty="0"/>
              <a:t> moral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hadir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.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8. Self-effacement  (</a:t>
            </a:r>
            <a:r>
              <a:rPr lang="en-US" b="1" dirty="0" err="1"/>
              <a:t>Tak</a:t>
            </a:r>
            <a:r>
              <a:rPr lang="en-US" b="1" dirty="0"/>
              <a:t> </a:t>
            </a:r>
            <a:r>
              <a:rPr lang="en-US" b="1" dirty="0" err="1"/>
              <a:t>kedepankan</a:t>
            </a:r>
            <a:r>
              <a:rPr lang="en-US" b="1" dirty="0"/>
              <a:t> </a:t>
            </a:r>
            <a:r>
              <a:rPr lang="en-US" b="1" dirty="0" err="1"/>
              <a:t>kepentingan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)</a:t>
            </a:r>
          </a:p>
          <a:p>
            <a:r>
              <a:rPr lang="en-US" dirty="0" err="1"/>
              <a:t>Dokter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keutamaannya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tergoda</a:t>
            </a:r>
            <a:r>
              <a:rPr lang="en-US" dirty="0"/>
              <a:t> </a:t>
            </a:r>
            <a:r>
              <a:rPr lang="en-US" dirty="0" err="1"/>
              <a:t>lakukan</a:t>
            </a:r>
            <a:r>
              <a:rPr lang="en-US" dirty="0"/>
              <a:t> </a:t>
            </a:r>
            <a:r>
              <a:rPr lang="en-US" dirty="0" err="1"/>
              <a:t>eksploitasi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menduduki</a:t>
            </a:r>
            <a:r>
              <a:rPr lang="en-US" dirty="0"/>
              <a:t> </a:t>
            </a:r>
            <a:r>
              <a:rPr lang="en-US" dirty="0" err="1"/>
              <a:t>peringkat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medisnya</a:t>
            </a:r>
            <a:r>
              <a:rPr lang="en-US" dirty="0"/>
              <a:t>. </a:t>
            </a:r>
          </a:p>
          <a:p>
            <a:r>
              <a:rPr lang="en-US" dirty="0" err="1"/>
              <a:t>Prioritas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ditegaskan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Sumpah</a:t>
            </a:r>
            <a:r>
              <a:rPr lang="en-US" dirty="0"/>
              <a:t> </a:t>
            </a:r>
            <a:r>
              <a:rPr lang="en-US" dirty="0" err="1"/>
              <a:t>Dokter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955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629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/>
              <a:t>Jadi</a:t>
            </a:r>
            <a:r>
              <a:rPr lang="en-US" dirty="0"/>
              <a:t>: </a:t>
            </a:r>
          </a:p>
          <a:p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menyebut</a:t>
            </a:r>
            <a:r>
              <a:rPr lang="en-US" dirty="0"/>
              <a:t> </a:t>
            </a:r>
            <a:r>
              <a:rPr lang="en-US" i="1" dirty="0"/>
              <a:t>compassion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integrity</a:t>
            </a:r>
            <a:r>
              <a:rPr lang="en-US" dirty="0"/>
              <a:t>, </a:t>
            </a:r>
            <a:r>
              <a:rPr lang="en-US" dirty="0" err="1"/>
              <a:t>bbrp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 lain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punya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i="1" dirty="0"/>
              <a:t>trustworthiness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fidelity to trust</a:t>
            </a:r>
            <a:r>
              <a:rPr lang="en-US" dirty="0"/>
              <a:t>, </a:t>
            </a:r>
            <a:r>
              <a:rPr lang="en-US" i="1" dirty="0"/>
              <a:t>courage</a:t>
            </a:r>
            <a:r>
              <a:rPr lang="en-US" dirty="0"/>
              <a:t> &amp; </a:t>
            </a:r>
            <a:r>
              <a:rPr lang="en-US" i="1" dirty="0"/>
              <a:t>fortitude</a:t>
            </a:r>
            <a:r>
              <a:rPr lang="en-US" dirty="0"/>
              <a:t>, </a:t>
            </a:r>
            <a:r>
              <a:rPr lang="en-US" i="1" dirty="0"/>
              <a:t>discernment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 err="1"/>
              <a:t>phronesis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etika</a:t>
            </a:r>
            <a:r>
              <a:rPr lang="en-US" dirty="0"/>
              <a:t> yang </a:t>
            </a:r>
            <a:r>
              <a:rPr lang="en-US" dirty="0" err="1"/>
              <a:t>berbicara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“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orang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” </a:t>
            </a:r>
            <a:r>
              <a:rPr lang="en-US" dirty="0" err="1"/>
              <a:t>dan</a:t>
            </a:r>
            <a:r>
              <a:rPr lang="en-US" dirty="0"/>
              <a:t>  </a:t>
            </a:r>
            <a:r>
              <a:rPr lang="en-US" dirty="0" err="1"/>
              <a:t>memandang</a:t>
            </a:r>
            <a:r>
              <a:rPr lang="en-US" dirty="0"/>
              <a:t>  </a:t>
            </a:r>
            <a:r>
              <a:rPr lang="en-US" dirty="0" err="1"/>
              <a:t>moralitas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orangnya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tindakannya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formalitas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839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Ilmu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Hukum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Kesehatan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cabang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Hukum</a:t>
            </a:r>
            <a:endParaRPr lang="en-US" dirty="0"/>
          </a:p>
          <a:p>
            <a:r>
              <a:rPr lang="en-US" dirty="0" err="1"/>
              <a:t>Setia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asas</a:t>
            </a:r>
            <a:r>
              <a:rPr lang="en-US" dirty="0"/>
              <a:t> / </a:t>
            </a:r>
            <a:r>
              <a:rPr lang="en-US" dirty="0" err="1"/>
              <a:t>doktrin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induknya</a:t>
            </a:r>
            <a:r>
              <a:rPr lang="en-US" dirty="0"/>
              <a:t> </a:t>
            </a:r>
          </a:p>
          <a:p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preferensi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Lex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spesialis</a:t>
            </a:r>
            <a:endParaRPr lang="en-US" dirty="0">
              <a:sym typeface="Wingdings" pitchFamily="2" charset="2"/>
            </a:endParaRPr>
          </a:p>
          <a:p>
            <a:r>
              <a:rPr lang="en-US" dirty="0" err="1">
                <a:sym typeface="Wingdings" pitchFamily="2" charset="2"/>
              </a:rPr>
              <a:t>Etika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profesi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dasar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sangat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kuat</a:t>
            </a:r>
            <a:r>
              <a:rPr lang="en-US" dirty="0">
                <a:sym typeface="Wingdings" pitchFamily="2" charset="2"/>
              </a:rPr>
              <a:t> (</a:t>
            </a:r>
            <a:r>
              <a:rPr lang="en-US" dirty="0" err="1">
                <a:sym typeface="Wingdings" pitchFamily="2" charset="2"/>
              </a:rPr>
              <a:t>pembuat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pelaksana</a:t>
            </a:r>
            <a:r>
              <a:rPr lang="en-US" dirty="0">
                <a:sym typeface="Wingdings" pitchFamily="2" charset="2"/>
              </a:rPr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161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"/>
            <a:ext cx="8686800" cy="5927725"/>
          </a:xfrm>
        </p:spPr>
        <p:txBody>
          <a:bodyPr/>
          <a:lstStyle/>
          <a:p>
            <a:pPr marL="0" indent="0" algn="just">
              <a:buNone/>
            </a:pPr>
            <a:r>
              <a:rPr lang="en-US" sz="4000" b="1" dirty="0" err="1"/>
              <a:t>Pembuktian</a:t>
            </a:r>
            <a:r>
              <a:rPr lang="en-US" sz="4000" b="1" dirty="0"/>
              <a:t> </a:t>
            </a:r>
            <a:r>
              <a:rPr lang="en-US" sz="4000" b="1" dirty="0" err="1"/>
              <a:t>dalam</a:t>
            </a:r>
            <a:r>
              <a:rPr lang="en-US" sz="4000" b="1" dirty="0"/>
              <a:t> </a:t>
            </a:r>
            <a:r>
              <a:rPr lang="en-US" sz="4000" b="1" dirty="0" err="1"/>
              <a:t>Hk</a:t>
            </a:r>
            <a:r>
              <a:rPr lang="en-US" sz="4000" b="1" dirty="0"/>
              <a:t>. </a:t>
            </a:r>
            <a:r>
              <a:rPr lang="en-US" sz="4000" b="1" dirty="0" err="1"/>
              <a:t>Kesehatan</a:t>
            </a:r>
            <a:endParaRPr lang="en-US" sz="4000" b="1" dirty="0"/>
          </a:p>
          <a:p>
            <a:pPr algn="just"/>
            <a:endParaRPr lang="en-US" dirty="0"/>
          </a:p>
          <a:p>
            <a:pPr algn="just"/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sulit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dimengerti</a:t>
            </a:r>
            <a:endParaRPr lang="en-US" dirty="0"/>
          </a:p>
          <a:p>
            <a:pPr algn="just"/>
            <a:r>
              <a:rPr lang="en-US" i="1" dirty="0"/>
              <a:t>burden of proof on the </a:t>
            </a:r>
            <a:r>
              <a:rPr lang="en-US" i="1" dirty="0" err="1"/>
              <a:t>soulder</a:t>
            </a:r>
            <a:r>
              <a:rPr lang="en-US" i="1" dirty="0"/>
              <a:t> of plaintiff</a:t>
            </a:r>
            <a:endParaRPr lang="en-US" dirty="0"/>
          </a:p>
          <a:p>
            <a:pPr algn="just"/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mau</a:t>
            </a:r>
            <a:r>
              <a:rPr lang="en-US" dirty="0"/>
              <a:t> </a:t>
            </a:r>
            <a:r>
              <a:rPr lang="en-US" dirty="0" err="1"/>
              <a:t>membuktikan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 </a:t>
            </a:r>
            <a:r>
              <a:rPr lang="en-US" dirty="0" err="1"/>
              <a:t>melawan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,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tahu</a:t>
            </a:r>
            <a:r>
              <a:rPr lang="en-US" dirty="0"/>
              <a:t> yang </a:t>
            </a:r>
            <a:r>
              <a:rPr lang="en-US" dirty="0" err="1"/>
              <a:t>mendasari</a:t>
            </a:r>
            <a:r>
              <a:rPr lang="en-US" dirty="0"/>
              <a:t> </a:t>
            </a:r>
            <a:r>
              <a:rPr lang="en-US" dirty="0" err="1"/>
              <a:t>terbentuknya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positifnya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20302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477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000" b="1" dirty="0" err="1"/>
              <a:t>Pelayanan</a:t>
            </a:r>
            <a:r>
              <a:rPr lang="en-US" sz="4000" b="1" dirty="0"/>
              <a:t> </a:t>
            </a:r>
            <a:r>
              <a:rPr lang="en-US" sz="4000" b="1" dirty="0" err="1"/>
              <a:t>Kesehatan</a:t>
            </a:r>
            <a:r>
              <a:rPr lang="en-US" sz="4000" b="1" dirty="0"/>
              <a:t> Yang </a:t>
            </a:r>
            <a:r>
              <a:rPr lang="en-US" sz="4000" b="1" dirty="0" err="1"/>
              <a:t>Bermutu</a:t>
            </a:r>
            <a:endParaRPr lang="en-US" sz="4000" b="1" dirty="0"/>
          </a:p>
          <a:p>
            <a:r>
              <a:rPr lang="en-US" dirty="0" err="1"/>
              <a:t>adalah</a:t>
            </a:r>
            <a:r>
              <a:rPr lang="en-US" dirty="0"/>
              <a:t> </a:t>
            </a:r>
            <a:r>
              <a:rPr lang="en-US" b="1" dirty="0" err="1"/>
              <a:t>pelayanan</a:t>
            </a:r>
            <a:r>
              <a:rPr lang="en-US" dirty="0"/>
              <a:t> </a:t>
            </a:r>
            <a:r>
              <a:rPr lang="en-US" b="1" dirty="0" err="1"/>
              <a:t>kesehatan</a:t>
            </a:r>
            <a:r>
              <a:rPr lang="en-US" dirty="0"/>
              <a:t> 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memuaskan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pemakai</a:t>
            </a:r>
            <a:r>
              <a:rPr lang="en-US" dirty="0"/>
              <a:t> </a:t>
            </a:r>
            <a:r>
              <a:rPr lang="en-US" dirty="0" err="1"/>
              <a:t>jasa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kepuasan</a:t>
            </a:r>
            <a:r>
              <a:rPr lang="en-US" dirty="0"/>
              <a:t> rata-rata </a:t>
            </a:r>
            <a:r>
              <a:rPr lang="en-US" dirty="0" err="1"/>
              <a:t>penduduk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standard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</a:t>
            </a:r>
            <a:r>
              <a:rPr lang="en-US" dirty="0" err="1"/>
              <a:t>etik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 (</a:t>
            </a:r>
            <a:r>
              <a:rPr lang="en-US" dirty="0" err="1"/>
              <a:t>Azwar</a:t>
            </a:r>
            <a:r>
              <a:rPr lang="en-US" dirty="0"/>
              <a:t>, 2003)</a:t>
            </a:r>
          </a:p>
          <a:p>
            <a:r>
              <a:rPr lang="en-US" dirty="0" err="1"/>
              <a:t>Mutu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ke-sempurnaan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yang </a:t>
            </a:r>
            <a:r>
              <a:rPr lang="en-US" dirty="0" err="1"/>
              <a:t>diselenggarakan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</a:t>
            </a:r>
            <a:r>
              <a:rPr lang="en-US" dirty="0" err="1"/>
              <a:t>etik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yang </a:t>
            </a:r>
            <a:r>
              <a:rPr lang="en-US" dirty="0" err="1"/>
              <a:t>ditetapkan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kepuasan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 (</a:t>
            </a:r>
            <a:r>
              <a:rPr lang="en-US" dirty="0" err="1"/>
              <a:t>Kemenkes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Muninjaya</a:t>
            </a:r>
            <a:r>
              <a:rPr lang="en-US" dirty="0"/>
              <a:t> 2014)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42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Melinda (2011)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keberhasilan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: </a:t>
            </a:r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, </a:t>
            </a:r>
          </a:p>
          <a:p>
            <a:r>
              <a:rPr lang="en-US" dirty="0" err="1"/>
              <a:t>keramahan</a:t>
            </a:r>
            <a:r>
              <a:rPr lang="en-US" dirty="0"/>
              <a:t>, </a:t>
            </a:r>
          </a:p>
          <a:p>
            <a:r>
              <a:rPr lang="en-US" dirty="0" err="1"/>
              <a:t>efektifitas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</a:p>
          <a:p>
            <a:r>
              <a:rPr lang="en-US" dirty="0" err="1"/>
              <a:t>kenyamanan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pasien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pengunjung</a:t>
            </a:r>
            <a:r>
              <a:rPr lang="en-US" dirty="0"/>
              <a:t> </a:t>
            </a:r>
            <a:r>
              <a:rPr lang="en-US" dirty="0" err="1"/>
              <a:t>lainya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771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49371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AREA KOMPETENSI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</a:t>
            </a:r>
            <a:r>
              <a:rPr lang="en-US" dirty="0" err="1"/>
              <a:t>Dr</a:t>
            </a:r>
            <a:r>
              <a:rPr lang="en-US" dirty="0"/>
              <a:t> Indonesia, </a:t>
            </a:r>
            <a:r>
              <a:rPr lang="en-US" dirty="0" err="1"/>
              <a:t>Perkonsil</a:t>
            </a:r>
            <a:r>
              <a:rPr lang="en-US" dirty="0"/>
              <a:t> 11/2012) </a:t>
            </a:r>
            <a:r>
              <a:rPr lang="en-US" dirty="0" err="1"/>
              <a:t>disusun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1. </a:t>
            </a:r>
            <a:r>
              <a:rPr lang="en-US" dirty="0" err="1"/>
              <a:t>Profesionalitas</a:t>
            </a:r>
            <a:r>
              <a:rPr lang="en-US" dirty="0"/>
              <a:t> yang </a:t>
            </a:r>
            <a:r>
              <a:rPr lang="en-US" dirty="0" err="1"/>
              <a:t>Luhur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err="1"/>
              <a:t>Mawas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Efektif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5.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Ilmiah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Kedokteran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6.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Klinis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7. </a:t>
            </a:r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Kesehatan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438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4937125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TRIAS YANKES</a:t>
            </a:r>
          </a:p>
          <a:p>
            <a:r>
              <a:rPr lang="en-US" dirty="0" err="1"/>
              <a:t>Rahasia</a:t>
            </a:r>
            <a:r>
              <a:rPr lang="en-US" dirty="0"/>
              <a:t> </a:t>
            </a:r>
            <a:r>
              <a:rPr lang="en-US" dirty="0" err="1"/>
              <a:t>medis</a:t>
            </a:r>
            <a:endParaRPr lang="en-US" dirty="0"/>
          </a:p>
          <a:p>
            <a:pPr lvl="1"/>
            <a:r>
              <a:rPr lang="en-US" dirty="0"/>
              <a:t>322 </a:t>
            </a:r>
            <a:r>
              <a:rPr lang="en-US" dirty="0">
                <a:sym typeface="Wingdings" pitchFamily="2" charset="2"/>
              </a:rPr>
              <a:t> 3 </a:t>
            </a:r>
            <a:r>
              <a:rPr lang="en-US" dirty="0" err="1">
                <a:sym typeface="Wingdings" pitchFamily="2" charset="2"/>
              </a:rPr>
              <a:t>bentrok</a:t>
            </a:r>
            <a:r>
              <a:rPr lang="en-US" dirty="0">
                <a:sym typeface="Wingdings" pitchFamily="2" charset="2"/>
              </a:rPr>
              <a:t> (+ </a:t>
            </a:r>
            <a:r>
              <a:rPr lang="en-US" dirty="0" err="1">
                <a:sym typeface="Wingdings" pitchFamily="2" charset="2"/>
              </a:rPr>
              <a:t>ijin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pasien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Pngadilan</a:t>
            </a:r>
            <a:r>
              <a:rPr lang="en-US" dirty="0">
                <a:sym typeface="Wingdings" pitchFamily="2" charset="2"/>
              </a:rPr>
              <a:t>), </a:t>
            </a:r>
            <a:r>
              <a:rPr lang="en-US" dirty="0" err="1">
                <a:sym typeface="Wingdings" pitchFamily="2" charset="2"/>
              </a:rPr>
              <a:t>kewajiban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i="1" dirty="0">
                <a:sym typeface="Wingdings" pitchFamily="2" charset="2"/>
              </a:rPr>
              <a:t>prima facie</a:t>
            </a:r>
            <a:endParaRPr lang="en-US" i="1" dirty="0"/>
          </a:p>
          <a:p>
            <a:r>
              <a:rPr lang="en-US" i="1" dirty="0"/>
              <a:t>Informed consent</a:t>
            </a:r>
          </a:p>
          <a:p>
            <a:pPr lvl="1"/>
            <a:r>
              <a:rPr lang="en-US" dirty="0" err="1"/>
              <a:t>otonomi</a:t>
            </a:r>
            <a:endParaRPr lang="en-US" dirty="0"/>
          </a:p>
          <a:p>
            <a:r>
              <a:rPr lang="en-US" dirty="0" err="1"/>
              <a:t>Rekam</a:t>
            </a:r>
            <a:r>
              <a:rPr lang="en-US" dirty="0"/>
              <a:t> </a:t>
            </a:r>
            <a:r>
              <a:rPr lang="en-US" dirty="0" err="1"/>
              <a:t>Medis</a:t>
            </a:r>
            <a:endParaRPr lang="en-US" dirty="0"/>
          </a:p>
          <a:p>
            <a:pPr lvl="1"/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keutamaan</a:t>
            </a:r>
            <a:r>
              <a:rPr lang="en-US" dirty="0"/>
              <a:t>,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integritas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478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Yankes</a:t>
            </a:r>
            <a:r>
              <a:rPr lang="en-US" dirty="0"/>
              <a:t> </a:t>
            </a:r>
            <a:r>
              <a:rPr lang="en-US" dirty="0" err="1"/>
              <a:t>Bermutu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3 </a:t>
            </a:r>
            <a:r>
              <a:rPr lang="en-US" dirty="0" err="1"/>
              <a:t>standar</a:t>
            </a:r>
            <a:endParaRPr lang="en-US" dirty="0"/>
          </a:p>
          <a:p>
            <a:r>
              <a:rPr lang="en-US" dirty="0" err="1"/>
              <a:t>Benar</a:t>
            </a:r>
            <a:r>
              <a:rPr lang="en-US" dirty="0"/>
              <a:t> /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benar</a:t>
            </a:r>
            <a:endParaRPr lang="en-US" dirty="0"/>
          </a:p>
          <a:p>
            <a:r>
              <a:rPr lang="en-US" dirty="0" err="1"/>
              <a:t>Baik</a:t>
            </a:r>
            <a:r>
              <a:rPr lang="en-US" dirty="0"/>
              <a:t> /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baik</a:t>
            </a:r>
            <a:endParaRPr lang="en-US" dirty="0"/>
          </a:p>
          <a:p>
            <a:r>
              <a:rPr lang="en-US" dirty="0" err="1"/>
              <a:t>Boleh</a:t>
            </a:r>
            <a:r>
              <a:rPr lang="en-US" dirty="0"/>
              <a:t> /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				</a:t>
            </a:r>
            <a:r>
              <a:rPr lang="en-US" b="1" dirty="0" err="1"/>
              <a:t>Benar</a:t>
            </a:r>
            <a:r>
              <a:rPr lang="en-US" b="1" dirty="0"/>
              <a:t>, </a:t>
            </a:r>
            <a:r>
              <a:rPr lang="en-US" b="1" dirty="0" err="1"/>
              <a:t>Baik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Boleh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46470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adalah</a:t>
            </a:r>
            <a:r>
              <a:rPr lang="en-US" dirty="0"/>
              <a:t> proses </a:t>
            </a:r>
            <a:r>
              <a:rPr lang="en-US" dirty="0" err="1"/>
              <a:t>dilakukannya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tegaknya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berfungsinya</a:t>
            </a:r>
            <a:r>
              <a:rPr lang="en-US" dirty="0"/>
              <a:t> </a:t>
            </a:r>
            <a:r>
              <a:rPr lang="en-US" dirty="0" err="1"/>
              <a:t>norma-norma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nyata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lintas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hubungan-hubungan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bermasyarakat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bernegara</a:t>
            </a:r>
            <a:r>
              <a:rPr lang="en-US" dirty="0"/>
              <a:t>. (</a:t>
            </a:r>
            <a:r>
              <a:rPr lang="en-US" dirty="0" err="1"/>
              <a:t>Jimly</a:t>
            </a:r>
            <a:r>
              <a:rPr lang="en-US" dirty="0"/>
              <a:t> S)</a:t>
            </a:r>
          </a:p>
        </p:txBody>
      </p:sp>
    </p:spTree>
    <p:extLst>
      <p:ext uri="{BB962C8B-B14F-4D97-AF65-F5344CB8AC3E}">
        <p14:creationId xmlns:p14="http://schemas.microsoft.com/office/powerpoint/2010/main" val="2075197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Ditinjau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subjeknya</a:t>
            </a:r>
            <a:r>
              <a:rPr lang="en-US" dirty="0"/>
              <a:t>,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subyek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pPr lvl="1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terbatas</a:t>
            </a:r>
            <a:r>
              <a:rPr lang="en-US" dirty="0"/>
              <a:t> / </a:t>
            </a:r>
            <a:r>
              <a:rPr lang="en-US" dirty="0" err="1"/>
              <a:t>sempit</a:t>
            </a:r>
            <a:r>
              <a:rPr lang="en-US" dirty="0"/>
              <a:t>. </a:t>
            </a:r>
          </a:p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: </a:t>
            </a:r>
            <a:r>
              <a:rPr lang="en-US" dirty="0" err="1"/>
              <a:t>melibatkan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subjek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. </a:t>
            </a:r>
          </a:p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sempit</a:t>
            </a:r>
            <a:r>
              <a:rPr lang="en-US" dirty="0"/>
              <a:t>: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aparatur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sebagaimana</a:t>
            </a:r>
            <a:r>
              <a:rPr lang="en-US" dirty="0"/>
              <a:t> </a:t>
            </a:r>
            <a:r>
              <a:rPr lang="en-US" dirty="0" err="1"/>
              <a:t>seharusnya</a:t>
            </a:r>
            <a:r>
              <a:rPr lang="en-US" dirty="0"/>
              <a:t> (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diperkenankan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paksa</a:t>
            </a:r>
            <a:r>
              <a:rPr lang="en-US" dirty="0"/>
              <a:t>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9814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Ditinjau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objeknya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hukumnya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,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mencakup</a:t>
            </a:r>
            <a:r>
              <a:rPr lang="en-US" dirty="0"/>
              <a:t> pula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keadilan</a:t>
            </a:r>
            <a:r>
              <a:rPr lang="en-US" dirty="0"/>
              <a:t> yang </a:t>
            </a:r>
            <a:r>
              <a:rPr lang="en-US" dirty="0" err="1"/>
              <a:t>terkandung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bunyi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formal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keadilan</a:t>
            </a:r>
            <a:r>
              <a:rPr lang="en-US" dirty="0"/>
              <a:t> yang </a:t>
            </a:r>
            <a:r>
              <a:rPr lang="en-US" dirty="0" err="1"/>
              <a:t>hidup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. </a:t>
            </a:r>
          </a:p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sempit</a:t>
            </a:r>
            <a:r>
              <a:rPr lang="en-US" dirty="0"/>
              <a:t>,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menyangkut</a:t>
            </a:r>
            <a:r>
              <a:rPr lang="en-US" dirty="0"/>
              <a:t>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yang formal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tertulis</a:t>
            </a:r>
            <a:r>
              <a:rPr lang="en-US" dirty="0"/>
              <a:t> </a:t>
            </a:r>
            <a:r>
              <a:rPr lang="en-US" dirty="0" err="1"/>
              <a:t>saja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1148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sempit</a:t>
            </a:r>
            <a:r>
              <a:rPr lang="en-US" dirty="0"/>
              <a:t>, </a:t>
            </a:r>
            <a:r>
              <a:rPr lang="en-US" dirty="0" err="1"/>
              <a:t>aparatur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tegaknya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saksi</a:t>
            </a:r>
            <a:r>
              <a:rPr lang="en-US" dirty="0"/>
              <a:t>, </a:t>
            </a:r>
            <a:r>
              <a:rPr lang="en-US" dirty="0" err="1"/>
              <a:t>polisi</a:t>
            </a:r>
            <a:r>
              <a:rPr lang="en-US" dirty="0"/>
              <a:t>, </a:t>
            </a:r>
            <a:r>
              <a:rPr lang="en-US" dirty="0" err="1"/>
              <a:t>penasehat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, </a:t>
            </a:r>
            <a:r>
              <a:rPr lang="en-US" dirty="0" err="1"/>
              <a:t>jaksa</a:t>
            </a:r>
            <a:r>
              <a:rPr lang="en-US" dirty="0"/>
              <a:t>, hakim,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petugas</a:t>
            </a:r>
            <a:r>
              <a:rPr lang="en-US" dirty="0"/>
              <a:t> </a:t>
            </a:r>
            <a:r>
              <a:rPr lang="en-US" dirty="0" err="1"/>
              <a:t>sipir</a:t>
            </a:r>
            <a:r>
              <a:rPr lang="en-US" dirty="0"/>
              <a:t> </a:t>
            </a:r>
            <a:r>
              <a:rPr lang="en-US" dirty="0" err="1"/>
              <a:t>pemasyarakatan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01303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Gakkum</a:t>
            </a:r>
            <a:r>
              <a:rPr lang="en-US" dirty="0"/>
              <a:t> yang </a:t>
            </a:r>
            <a:r>
              <a:rPr lang="en-US" dirty="0" err="1"/>
              <a:t>Bermartabat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dipengaruhi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positif</a:t>
            </a:r>
            <a:r>
              <a:rPr lang="en-US" dirty="0"/>
              <a:t> (</a:t>
            </a:r>
            <a:r>
              <a:rPr lang="en-US" dirty="0" err="1"/>
              <a:t>undang</a:t>
            </a:r>
            <a:r>
              <a:rPr lang="en-US" dirty="0"/>
              <a:t> </a:t>
            </a:r>
            <a:r>
              <a:rPr lang="en-US" dirty="0" err="1"/>
              <a:t>undang</a:t>
            </a:r>
            <a:r>
              <a:rPr lang="en-US" dirty="0"/>
              <a:t>), </a:t>
            </a:r>
            <a:r>
              <a:rPr lang="en-US" dirty="0" err="1"/>
              <a:t>profesionalisme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,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bermartabat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sarana</a:t>
            </a:r>
            <a:r>
              <a:rPr lang="en-US" dirty="0"/>
              <a:t> </a:t>
            </a:r>
            <a:r>
              <a:rPr lang="en-US" dirty="0" err="1"/>
              <a:t>prasarana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.</a:t>
            </a:r>
          </a:p>
          <a:p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bermartabat</a:t>
            </a:r>
            <a:r>
              <a:rPr lang="en-US" dirty="0">
                <a:sym typeface="Wingdings" pitchFamily="2" charset="2"/>
              </a:rPr>
              <a:t>  </a:t>
            </a:r>
            <a:r>
              <a:rPr lang="en-US" dirty="0" err="1">
                <a:sym typeface="Wingdings" pitchFamily="2" charset="2"/>
              </a:rPr>
              <a:t>integritas</a:t>
            </a:r>
            <a:r>
              <a:rPr lang="en-US" dirty="0">
                <a:sym typeface="Wingdings" pitchFamily="2" charset="2"/>
              </a:rPr>
              <a:t>  </a:t>
            </a:r>
            <a:r>
              <a:rPr lang="en-US" dirty="0" err="1">
                <a:sym typeface="Wingdings" pitchFamily="2" charset="2"/>
              </a:rPr>
              <a:t>etika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keutamaan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934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6868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PENEGAKAN HUKUM </a:t>
            </a:r>
            <a:r>
              <a:rPr lang="en-US" dirty="0"/>
              <a:t>(</a:t>
            </a:r>
            <a:r>
              <a:rPr lang="en-US" dirty="0" err="1"/>
              <a:t>ss</a:t>
            </a:r>
            <a:r>
              <a:rPr lang="en-US" dirty="0"/>
              <a:t>)</a:t>
            </a:r>
          </a:p>
          <a:p>
            <a:r>
              <a:rPr lang="en-US" dirty="0" err="1"/>
              <a:t>Materi</a:t>
            </a:r>
            <a:r>
              <a:rPr lang="en-US" dirty="0"/>
              <a:t> Per UU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 err="1"/>
              <a:t>Bioetika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jembatan</a:t>
            </a:r>
            <a:r>
              <a:rPr lang="en-US" dirty="0"/>
              <a:t> </a:t>
            </a:r>
            <a:r>
              <a:rPr lang="en-US" dirty="0" err="1"/>
              <a:t>pengungkapan</a:t>
            </a:r>
            <a:r>
              <a:rPr lang="en-US" dirty="0"/>
              <a:t> Ratio </a:t>
            </a:r>
            <a:r>
              <a:rPr lang="en-US" dirty="0" err="1"/>
              <a:t>Legis</a:t>
            </a:r>
            <a:r>
              <a:rPr lang="en-US" dirty="0"/>
              <a:t> </a:t>
            </a:r>
            <a:r>
              <a:rPr lang="en-US" dirty="0" err="1"/>
              <a:t>PerUU</a:t>
            </a:r>
            <a:r>
              <a:rPr lang="en-US" dirty="0"/>
              <a:t> bd. </a:t>
            </a:r>
            <a:r>
              <a:rPr lang="en-US" dirty="0" err="1"/>
              <a:t>Kesehatan</a:t>
            </a:r>
            <a:endParaRPr lang="en-US" dirty="0"/>
          </a:p>
          <a:p>
            <a:r>
              <a:rPr lang="en-US" dirty="0" err="1"/>
              <a:t>Aparat</a:t>
            </a:r>
            <a:r>
              <a:rPr lang="en-US" dirty="0"/>
              <a:t> </a:t>
            </a:r>
            <a:r>
              <a:rPr lang="en-US" dirty="0" err="1"/>
              <a:t>Gakkum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Kualitatif</a:t>
            </a:r>
            <a:r>
              <a:rPr lang="en-US" dirty="0">
                <a:sym typeface="Wingdings" pitchFamily="2" charset="2"/>
              </a:rPr>
              <a:t> &amp; </a:t>
            </a:r>
            <a:r>
              <a:rPr lang="en-US" dirty="0" err="1">
                <a:sym typeface="Wingdings" pitchFamily="2" charset="2"/>
              </a:rPr>
              <a:t>kuantitatif</a:t>
            </a:r>
            <a:endParaRPr lang="en-US" dirty="0"/>
          </a:p>
          <a:p>
            <a:r>
              <a:rPr lang="en-US" dirty="0" err="1"/>
              <a:t>Sarana-prasarana</a:t>
            </a:r>
            <a:r>
              <a:rPr lang="en-US" dirty="0"/>
              <a:t> </a:t>
            </a:r>
            <a:r>
              <a:rPr lang="en-US" dirty="0" err="1"/>
              <a:t>Gakkum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Perkembangan</a:t>
            </a:r>
            <a:r>
              <a:rPr lang="en-US" dirty="0">
                <a:sym typeface="Wingdings" pitchFamily="2" charset="2"/>
              </a:rPr>
              <a:t> !!!</a:t>
            </a:r>
            <a:endParaRPr lang="en-US" dirty="0"/>
          </a:p>
          <a:p>
            <a:r>
              <a:rPr lang="en-US" dirty="0" err="1"/>
              <a:t>Budaya</a:t>
            </a:r>
            <a:r>
              <a:rPr lang="en-US" dirty="0"/>
              <a:t> </a:t>
            </a:r>
          </a:p>
          <a:p>
            <a:r>
              <a:rPr lang="en-US" dirty="0" err="1"/>
              <a:t>Masyarakat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979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5745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Dr. </a:t>
            </a:r>
            <a:r>
              <a:rPr lang="en-US" b="1" dirty="0" err="1"/>
              <a:t>Adjat</a:t>
            </a:r>
            <a:r>
              <a:rPr lang="en-US" b="1" dirty="0"/>
              <a:t> </a:t>
            </a:r>
            <a:r>
              <a:rPr lang="en-US" b="1" dirty="0" err="1"/>
              <a:t>Sudrajat</a:t>
            </a:r>
            <a:r>
              <a:rPr lang="en-US" b="1" dirty="0"/>
              <a:t>, </a:t>
            </a:r>
            <a:r>
              <a:rPr lang="en-US" b="1" dirty="0" err="1"/>
              <a:t>Ketua</a:t>
            </a:r>
            <a:r>
              <a:rPr lang="en-US" b="1" dirty="0"/>
              <a:t> </a:t>
            </a:r>
            <a:r>
              <a:rPr lang="en-US" b="1" dirty="0" err="1"/>
              <a:t>Dewan</a:t>
            </a:r>
            <a:r>
              <a:rPr lang="en-US" b="1" dirty="0"/>
              <a:t> Pembina </a:t>
            </a:r>
            <a:r>
              <a:rPr lang="en-US" b="1" dirty="0" err="1"/>
              <a:t>Asosiasi</a:t>
            </a:r>
            <a:br>
              <a:rPr lang="en-US" b="1" dirty="0"/>
            </a:br>
            <a:r>
              <a:rPr lang="en-US" b="1" dirty="0" err="1"/>
              <a:t>Doktor</a:t>
            </a:r>
            <a:r>
              <a:rPr lang="en-US" b="1" dirty="0"/>
              <a:t> </a:t>
            </a:r>
            <a:r>
              <a:rPr lang="en-US" b="1" dirty="0" err="1"/>
              <a:t>Ilmu</a:t>
            </a:r>
            <a:r>
              <a:rPr lang="en-US" b="1" dirty="0"/>
              <a:t> </a:t>
            </a:r>
            <a:r>
              <a:rPr lang="en-US" b="1" dirty="0" err="1"/>
              <a:t>Hukum</a:t>
            </a:r>
            <a:r>
              <a:rPr lang="en-US" b="1" dirty="0"/>
              <a:t> Indonesia: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Penegakan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aparatnya</a:t>
            </a:r>
            <a:r>
              <a:rPr lang="en-US" dirty="0"/>
              <a:t> yang </a:t>
            </a:r>
            <a:r>
              <a:rPr lang="en-US" dirty="0" err="1"/>
              <a:t>profesional</a:t>
            </a:r>
            <a:r>
              <a:rPr lang="en-US" dirty="0"/>
              <a:t> (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menerapkan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tupoksinya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), </a:t>
            </a:r>
            <a:r>
              <a:rPr lang="en-US" b="1" dirty="0" err="1"/>
              <a:t>bermartabat</a:t>
            </a:r>
            <a:r>
              <a:rPr lang="en-US" b="1" dirty="0"/>
              <a:t> ( </a:t>
            </a:r>
            <a:r>
              <a:rPr lang="en-US" b="1" dirty="0" err="1"/>
              <a:t>memiliki</a:t>
            </a:r>
            <a:r>
              <a:rPr lang="en-US" b="1" dirty="0"/>
              <a:t> </a:t>
            </a:r>
            <a:r>
              <a:rPr lang="en-US" b="1" dirty="0" err="1"/>
              <a:t>harga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/</a:t>
            </a:r>
            <a:r>
              <a:rPr lang="en-US" b="1" dirty="0" err="1"/>
              <a:t>bersih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suap</a:t>
            </a:r>
            <a:r>
              <a:rPr lang="en-US" b="1" dirty="0"/>
              <a:t>/</a:t>
            </a:r>
            <a:r>
              <a:rPr lang="en-US" b="1" dirty="0" err="1"/>
              <a:t>terhormat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menjadikan</a:t>
            </a:r>
            <a:r>
              <a:rPr lang="en-US" b="1" dirty="0"/>
              <a:t> </a:t>
            </a:r>
            <a:r>
              <a:rPr lang="en-US" b="1" dirty="0" err="1"/>
              <a:t>alat</a:t>
            </a:r>
            <a:r>
              <a:rPr lang="en-US" b="1" dirty="0"/>
              <a:t> </a:t>
            </a:r>
            <a:r>
              <a:rPr lang="en-US" b="1" dirty="0" err="1"/>
              <a:t>penekan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kepentingan</a:t>
            </a:r>
            <a:r>
              <a:rPr lang="en-US" b="1" dirty="0"/>
              <a:t> </a:t>
            </a:r>
            <a:r>
              <a:rPr lang="en-US" b="1" dirty="0" err="1"/>
              <a:t>politik</a:t>
            </a:r>
            <a:r>
              <a:rPr lang="en-US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1799725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49371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300" b="1" dirty="0"/>
              <a:t>Cicero: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id-ID" dirty="0"/>
              <a:t>Dalam hubungan antar manusia, martabat seseorang tergantung dari </a:t>
            </a:r>
            <a:r>
              <a:rPr lang="id-ID" b="1" dirty="0"/>
              <a:t>tindakan</a:t>
            </a:r>
            <a:r>
              <a:rPr lang="id-ID" dirty="0"/>
              <a:t>nya yang dikaitkan dengan </a:t>
            </a:r>
            <a:r>
              <a:rPr lang="id-ID" b="1" dirty="0"/>
              <a:t>kewajiban</a:t>
            </a:r>
            <a:r>
              <a:rPr lang="id-ID" dirty="0"/>
              <a:t>nya.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Tidak terkecuali :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yang </a:t>
            </a:r>
            <a:r>
              <a:rPr lang="en-US" dirty="0" err="1"/>
              <a:t>menegakkan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,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tahu</a:t>
            </a:r>
            <a:r>
              <a:rPr lang="en-US" dirty="0"/>
              <a:t> </a:t>
            </a:r>
            <a:r>
              <a:rPr lang="en-US" dirty="0" err="1"/>
              <a:t>betul</a:t>
            </a:r>
            <a:r>
              <a:rPr lang="en-US" dirty="0"/>
              <a:t> </a:t>
            </a:r>
            <a:r>
              <a:rPr lang="en-US" dirty="0" err="1"/>
              <a:t>etika</a:t>
            </a:r>
            <a:r>
              <a:rPr lang="en-US" dirty="0"/>
              <a:t> (yang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filsafat</a:t>
            </a:r>
            <a:r>
              <a:rPr lang="en-US" dirty="0"/>
              <a:t> </a:t>
            </a:r>
            <a:r>
              <a:rPr lang="en-US" dirty="0" err="1"/>
              <a:t>terapan</a:t>
            </a:r>
            <a:r>
              <a:rPr lang="en-US" dirty="0"/>
              <a:t>) </a:t>
            </a:r>
            <a:r>
              <a:rPr lang="id-ID" dirty="0"/>
              <a:t>hubungan antara  </a:t>
            </a:r>
            <a:r>
              <a:rPr lang="en-US" dirty="0" err="1"/>
              <a:t>dokter</a:t>
            </a:r>
            <a:r>
              <a:rPr lang="id-ID" dirty="0"/>
              <a:t> dengan pasiennya</a:t>
            </a:r>
          </a:p>
        </p:txBody>
      </p:sp>
    </p:spTree>
    <p:extLst>
      <p:ext uri="{BB962C8B-B14F-4D97-AF65-F5344CB8AC3E}">
        <p14:creationId xmlns:p14="http://schemas.microsoft.com/office/powerpoint/2010/main" val="224188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PENUTUP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5257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/>
              <a:t>Kesimpulan</a:t>
            </a:r>
            <a:r>
              <a:rPr lang="en-US" dirty="0"/>
              <a:t>:</a:t>
            </a:r>
          </a:p>
          <a:p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bermutu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mendasarkan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diperkuat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.</a:t>
            </a:r>
          </a:p>
          <a:p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berlandaskan</a:t>
            </a:r>
            <a:r>
              <a:rPr lang="en-US" dirty="0"/>
              <a:t> </a:t>
            </a:r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 (</a:t>
            </a:r>
            <a:r>
              <a:rPr lang="en-US" dirty="0" err="1"/>
              <a:t>disamping</a:t>
            </a:r>
            <a:r>
              <a:rPr lang="en-US" dirty="0"/>
              <a:t> </a:t>
            </a:r>
            <a:r>
              <a:rPr lang="en-US" dirty="0" err="1"/>
              <a:t>Lex</a:t>
            </a:r>
            <a:r>
              <a:rPr lang="en-US" dirty="0"/>
              <a:t> </a:t>
            </a:r>
            <a:r>
              <a:rPr lang="en-US" dirty="0" err="1"/>
              <a:t>Generalis</a:t>
            </a:r>
            <a:r>
              <a:rPr lang="en-US" dirty="0"/>
              <a:t>)</a:t>
            </a:r>
          </a:p>
          <a:p>
            <a:r>
              <a:rPr lang="en-US" dirty="0" err="1"/>
              <a:t>Penegakkan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(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disiplin</a:t>
            </a:r>
            <a:r>
              <a:rPr lang="en-US" dirty="0"/>
              <a:t>)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adil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bermartabat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penegak</a:t>
            </a:r>
            <a:r>
              <a:rPr lang="en-US" dirty="0"/>
              <a:t> </a:t>
            </a:r>
            <a:r>
              <a:rPr lang="en-US" dirty="0" err="1"/>
              <a:t>hukumnya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tahu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(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seminar di UI: </a:t>
            </a:r>
            <a:r>
              <a:rPr lang="en-US" dirty="0" err="1"/>
              <a:t>banyak</a:t>
            </a:r>
            <a:r>
              <a:rPr lang="en-US" dirty="0"/>
              <a:t> hakim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mempertimbangkan</a:t>
            </a:r>
            <a:r>
              <a:rPr lang="en-US" dirty="0"/>
              <a:t> </a:t>
            </a:r>
            <a:r>
              <a:rPr lang="en-US" i="1" dirty="0"/>
              <a:t>informed consent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memutus</a:t>
            </a:r>
            <a:r>
              <a:rPr lang="en-US" dirty="0"/>
              <a:t> </a:t>
            </a:r>
            <a:r>
              <a:rPr lang="en-US" dirty="0" err="1"/>
              <a:t>perkara</a:t>
            </a:r>
            <a:r>
              <a:rPr lang="en-US" dirty="0"/>
              <a:t> </a:t>
            </a:r>
            <a:r>
              <a:rPr lang="en-US" dirty="0" err="1"/>
              <a:t>medis</a:t>
            </a:r>
            <a:r>
              <a:rPr lang="en-US" dirty="0"/>
              <a:t>),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157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Maka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 err="1"/>
              <a:t>Etika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, </a:t>
            </a:r>
            <a:r>
              <a:rPr lang="en-US" dirty="0" err="1"/>
              <a:t>dilaksanakan</a:t>
            </a:r>
            <a:r>
              <a:rPr lang="en-US" dirty="0"/>
              <a:t>,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 </a:t>
            </a:r>
            <a:r>
              <a:rPr lang="en-US" dirty="0" err="1"/>
              <a:t>Penguatan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Mewujudkan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yang </a:t>
            </a:r>
            <a:r>
              <a:rPr lang="en-US" dirty="0" err="1"/>
              <a:t>Bermutu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Penegakkan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yang </a:t>
            </a:r>
            <a:r>
              <a:rPr lang="en-US" dirty="0" err="1"/>
              <a:t>Adil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Bermartabat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9639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b="1" dirty="0"/>
              <a:t>TERIMA  KASIH</a:t>
            </a:r>
          </a:p>
        </p:txBody>
      </p:sp>
    </p:spTree>
    <p:extLst>
      <p:ext uri="{BB962C8B-B14F-4D97-AF65-F5344CB8AC3E}">
        <p14:creationId xmlns:p14="http://schemas.microsoft.com/office/powerpoint/2010/main" val="293021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1253</Words>
  <Application>Microsoft Office PowerPoint</Application>
  <PresentationFormat>On-screen Show (4:3)</PresentationFormat>
  <Paragraphs>160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Ilmu Hukum Kesehatan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Yankes Bermutu</vt:lpstr>
      <vt:lpstr>Penegakan hukum</vt:lpstr>
      <vt:lpstr>Ditinjau dari sudut subjeknya,</vt:lpstr>
      <vt:lpstr>Ditinjau dari sudut objeknya, yaitu dari segi hukumnya</vt:lpstr>
      <vt:lpstr>PowerPoint Presentation</vt:lpstr>
      <vt:lpstr>Gakkum yang Bermartabat</vt:lpstr>
      <vt:lpstr>PowerPoint Presentation</vt:lpstr>
      <vt:lpstr>PowerPoint Presentation</vt:lpstr>
      <vt:lpstr>PowerPoint Presentation</vt:lpstr>
      <vt:lpstr>PENUTUP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/ Plenary MHKI Malang 3-12-2021</dc:title>
  <dc:creator>DELL</dc:creator>
  <cp:lastModifiedBy>Toshiba</cp:lastModifiedBy>
  <cp:revision>3</cp:revision>
  <dcterms:created xsi:type="dcterms:W3CDTF">2021-12-03T03:10:58Z</dcterms:created>
  <dcterms:modified xsi:type="dcterms:W3CDTF">2021-12-16T11:12:16Z</dcterms:modified>
</cp:coreProperties>
</file>